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2" r:id="rId4"/>
    <p:sldId id="264" r:id="rId5"/>
    <p:sldId id="265" r:id="rId6"/>
    <p:sldId id="261" r:id="rId7"/>
    <p:sldId id="270" r:id="rId8"/>
    <p:sldId id="277" r:id="rId9"/>
    <p:sldId id="276" r:id="rId10"/>
    <p:sldId id="275" r:id="rId11"/>
    <p:sldId id="274" r:id="rId12"/>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81F72-10B9-4B8C-B0E9-C5E53AC2E444}" v="14" dt="2026-06-25T14:17:40.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86"/>
    <p:restoredTop sz="94676"/>
  </p:normalViewPr>
  <p:slideViewPr>
    <p:cSldViewPr snapToGrid="0">
      <p:cViewPr varScale="1">
        <p:scale>
          <a:sx n="165" d="100"/>
          <a:sy n="165" d="100"/>
        </p:scale>
        <p:origin x="15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7/16/2026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7/16/2026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7/16/2026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7/16/2026</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pe-and-sport-premium-for-primary-school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gov.uk/government/publications/pe-and-sport-premium-conditions-of-grant-2025-to-202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4FA2-8340-0B2B-59CD-4A0DD86358AF}"/>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ACC86A-8EFB-CC91-83DB-0351EA2D9A5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3503C286-6601-B5F6-57C4-A0836621D28E}"/>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EB5C837B-7071-41C7-EAE1-2ED2A10D5D17}"/>
              </a:ext>
            </a:extLst>
          </p:cNvPr>
          <p:cNvGraphicFramePr>
            <a:graphicFrameLocks noGrp="1"/>
          </p:cNvGraphicFramePr>
          <p:nvPr>
            <p:extLst>
              <p:ext uri="{D42A27DB-BD31-4B8C-83A1-F6EECF244321}">
                <p14:modId xmlns:p14="http://schemas.microsoft.com/office/powerpoint/2010/main" val="1572043920"/>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to receive high quality PE CPD based on areas they feel they would like support in.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asked which areas they would like coaching support in.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Coaches booked to match these needs.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Audit coaching to ensure it is meeting the needs of the staff and the children and that it is high quality.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Increase in staff confidence as the will see high quality PE teaching happening and be able to adapt parts into their own teaching.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voice – staff to be able to say their confidence has increased in different sports.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enjoyed taking part in the CPD and felt more confident in the different areas after taking part.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Staff are more confident in teaching the subject areas taught in the CPD.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Yes – the knowledge has been passed on to the staff who are able to apply it to next years teaching.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feedback – staff talk highly of the CPD they have had.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Learning walks – you can see the increase in staff confidence when teaching PE in those specific areas.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£5752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3621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2AFC-9A7C-DB8D-90BA-312A1E67F5A5}"/>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EA4D50-E9BD-B19E-DF26-D7A38A9C06E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7415927F-87F2-05EB-8DD1-359F1166BACC}"/>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6FC2DE98-3E8B-8664-0AF1-4BC465269E4A}"/>
              </a:ext>
            </a:extLst>
          </p:cNvPr>
          <p:cNvGraphicFramePr>
            <a:graphicFrameLocks noGrp="1"/>
          </p:cNvGraphicFramePr>
          <p:nvPr>
            <p:extLst>
              <p:ext uri="{D42A27DB-BD31-4B8C-83A1-F6EECF244321}">
                <p14:modId xmlns:p14="http://schemas.microsoft.com/office/powerpoint/2010/main" val="777367323"/>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Provide interesting after school clubs that build on the children's interests in sports and expose them to different activities that they may like.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Different after school clubs to be booked every half term. Look at local sports venues (tennis club next door) to give children to exposure to different sporting places.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Ask the children what sort of sports clubs they would like to take part in and try to find coaches to match this.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High uptake of children taking part in after school clubs.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Positive pupil feedback about the different clubs.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 may reach out and start carrying on these sports outside of school afterwards.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Increase in children's confidence with sports.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Pupil feedback after the clubs – it should e positive.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 speak highly of their after-school clubs and are eager to take part.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Uptake is high for them.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Children's confidence can be seen to have increased in the sport they are taking part in.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To an extent – children have been taught the knowledge from the sports they have learnt about in after school club.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We can keep the cost very low by subsidizing from the PE funding. Without it, the cost would increase which may prevent some children from accessing.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Children's feedback – the children's feedback is very positive for the after-school clubs – they enjoyed taking part and were eager to do more in the future.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£1329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72053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93328"/>
            <a:ext cx="5787500"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Before you decide how you are going to use the funding for this academic year you should reflect and evaluate the impact of your use of you PE and sport premium funding in 2024/25.</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should use your evaluation of last year’s funding to help you decide what to do this academic year, how you will do it, and what impact you expect it to have.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p>
          <a:p>
            <a:pPr marR="312420">
              <a:lnSpc>
                <a:spcPct val="124000"/>
              </a:lnSpc>
              <a:spcBef>
                <a:spcPts val="5"/>
              </a:spcBef>
              <a:buNone/>
            </a:pP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b="1" dirty="0">
              <a:latin typeface="Calibri" panose="020F0502020204030204" pitchFamily="34" charset="0"/>
              <a:ea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3"/>
              </a:rPr>
              <a:t>PE and sport premium for primary schools - GOV.UK</a:t>
            </a:r>
            <a:endParaRPr lang="en-GB" sz="900" dirty="0">
              <a:latin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4"/>
              </a:rPr>
              <a:t>PE and sport premium: conditions of grant 2025 to 2026 -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1196248013"/>
              </p:ext>
            </p:extLst>
          </p:nvPr>
        </p:nvGraphicFramePr>
        <p:xfrm>
          <a:off x="201820" y="631508"/>
          <a:ext cx="5530128" cy="347472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Staff were asked which areas they wanted CPD in and then this was provided. </a:t>
                      </a:r>
                    </a:p>
                    <a:p>
                      <a:r>
                        <a:rPr lang="en-US" sz="700" dirty="0">
                          <a:latin typeface="Calibri" panose="020F0502020204030204" pitchFamily="34" charset="0"/>
                          <a:cs typeface="Calibri" panose="020F0502020204030204" pitchFamily="34" charset="0"/>
                        </a:rPr>
                        <a:t>Staff feedback was positive about the coaching and confidence has been built from this. </a:t>
                      </a:r>
                    </a:p>
                    <a:p>
                      <a:r>
                        <a:rPr lang="en-US" sz="700" dirty="0">
                          <a:latin typeface="Calibri" panose="020F0502020204030204" pitchFamily="34" charset="0"/>
                          <a:cs typeface="Calibri" panose="020F0502020204030204" pitchFamily="34" charset="0"/>
                        </a:rPr>
                        <a:t>A wide range of coaching was used so staff had lots of opportunities for different CPD’s.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It would be good to provide some opportunities for additional sport coaching to extend teachers current knowledge.  Our coaching just focuses on the curriculum but building up the teacher's knowledge of other sports would help develop confidence in the subject further.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After school clubs offered to all year groups in school. Participation was high for these, and pupil feedback was very positive. </a:t>
                      </a:r>
                    </a:p>
                    <a:p>
                      <a:r>
                        <a:rPr lang="en-US" sz="700" dirty="0">
                          <a:latin typeface="Calibri" panose="020F0502020204030204" pitchFamily="34" charset="0"/>
                          <a:cs typeface="Calibri" panose="020F0502020204030204" pitchFamily="34" charset="0"/>
                        </a:rPr>
                        <a:t>Children were offered a wide variety of different school trips centered on different sports. Pupils and staff reported back that these were positive experiences for the children.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4217672558"/>
              </p:ext>
            </p:extLst>
          </p:nvPr>
        </p:nvGraphicFramePr>
        <p:xfrm>
          <a:off x="304799" y="633397"/>
          <a:ext cx="5530128" cy="345948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Sports profile is high in school. Sports day has a trophy that is awarded to the winner which stays out for the year. Child were very eager to win this. </a:t>
                      </a:r>
                    </a:p>
                    <a:p>
                      <a:r>
                        <a:rPr lang="en-US" sz="700" dirty="0">
                          <a:latin typeface="Calibri" panose="020F0502020204030204" pitchFamily="34" charset="0"/>
                          <a:cs typeface="Calibri" panose="020F0502020204030204" pitchFamily="34" charset="0"/>
                        </a:rPr>
                        <a:t>PE lessons are safe spaces on the timetable, and all staff are providing 2 hours of PE weekly.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All children, regardless of gender, are offered the same access to sports. All our trips and after school clubs are a mix of boys and girls.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Children took part in sports day this year and had to compete for a winner – children enjoyed the competitive element and were excited to find out the winner.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Most competitions that we go to are no competitive. There needs to be a focus on offering competitive events as well – particularly to KS2 to prepare them for developing their sports skills.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610612060"/>
              </p:ext>
            </p:extLst>
          </p:nvPr>
        </p:nvGraphicFramePr>
        <p:xfrm>
          <a:off x="197588" y="583144"/>
          <a:ext cx="5724635" cy="3504918"/>
        </p:xfrm>
        <a:graphic>
          <a:graphicData uri="http://schemas.openxmlformats.org/drawingml/2006/table">
            <a:tbl>
              <a:tblPr firstRow="1" bandRow="1">
                <a:tableStyleId>{5C22544A-7EE6-4342-B048-85BDC9FD1C3A}</a:tableStyleId>
              </a:tblPr>
              <a:tblGrid>
                <a:gridCol w="1335584">
                  <a:extLst>
                    <a:ext uri="{9D8B030D-6E8A-4147-A177-3AD203B41FA5}">
                      <a16:colId xmlns:a16="http://schemas.microsoft.com/office/drawing/2014/main" val="1397519339"/>
                    </a:ext>
                  </a:extLst>
                </a:gridCol>
                <a:gridCol w="1568297">
                  <a:extLst>
                    <a:ext uri="{9D8B030D-6E8A-4147-A177-3AD203B41FA5}">
                      <a16:colId xmlns:a16="http://schemas.microsoft.com/office/drawing/2014/main" val="279180329"/>
                    </a:ext>
                  </a:extLst>
                </a:gridCol>
                <a:gridCol w="1410377">
                  <a:extLst>
                    <a:ext uri="{9D8B030D-6E8A-4147-A177-3AD203B41FA5}">
                      <a16:colId xmlns:a16="http://schemas.microsoft.com/office/drawing/2014/main" val="1419483341"/>
                    </a:ext>
                  </a:extLst>
                </a:gridCol>
                <a:gridCol w="1410377">
                  <a:extLst>
                    <a:ext uri="{9D8B030D-6E8A-4147-A177-3AD203B41FA5}">
                      <a16:colId xmlns:a16="http://schemas.microsoft.com/office/drawing/2014/main" val="1532179531"/>
                    </a:ext>
                  </a:extLst>
                </a:gridCol>
              </a:tblGrid>
              <a:tr h="256191">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effectLst/>
                          <a:latin typeface="Calibri" panose="020F0502020204030204" pitchFamily="34" charset="0"/>
                          <a:cs typeface="Calibri" panose="020F0502020204030204" pitchFamily="34" charset="0"/>
                        </a:rPr>
                        <a:t>Buy equipment for the children to use to supplement their PE lessons.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Equipment allows for the children to access the sports on the curriculum well.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Equipment can get lost and damaged over time so needs to be replaced.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24000"/>
                        </a:lnSpc>
                      </a:pPr>
                      <a:r>
                        <a:rPr lang="en-US" sz="600" i="1" dirty="0">
                          <a:latin typeface="Calibri" panose="020F0502020204030204" pitchFamily="34" charset="0"/>
                          <a:cs typeface="Calibri" panose="020F0502020204030204" pitchFamily="34" charset="0"/>
                        </a:rPr>
                        <a:t>2. Increasing engagement of all pupils in regular physical activity and sporting activities</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Pupil voice talking about their PE lessons and the enjoyment they get from them.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Take part in inter-schools’ games as part of the Wyre Forest School Sport Partnership.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Children enjoy these events and it allows them to access activities that they may not have got to otherwise.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Pupil feedback from returning from their trips.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621253">
                <a:tc>
                  <a:txBody>
                    <a:bodyPr/>
                    <a:lstStyle/>
                    <a:p>
                      <a:r>
                        <a:rPr lang="en-US" sz="600" kern="1200" dirty="0">
                          <a:solidFill>
                            <a:schemeClr val="dk1"/>
                          </a:solidFill>
                          <a:effectLst/>
                          <a:latin typeface="Calibri" panose="020F0502020204030204" pitchFamily="34" charset="0"/>
                          <a:ea typeface="+mn-ea"/>
                          <a:cs typeface="Calibri" panose="020F0502020204030204" pitchFamily="34" charset="0"/>
                        </a:rPr>
                        <a:t>Delivery of some PE using specialist coaches. Teacher to work alongside coach to increase confidence, knowledge and skills. </a:t>
                      </a:r>
                      <a:endParaRPr lang="en-US" sz="6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This allows teachers to build their confidence and gain deeper subject knowledge in different areas of the PE curriculum.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24000"/>
                        </a:lnSpc>
                      </a:pPr>
                      <a:r>
                        <a:rPr lang="en-US" sz="600"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Staff feedback from the coaching is positive.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r h="621253">
                <a:tc>
                  <a:txBody>
                    <a:bodyPr/>
                    <a:lstStyle/>
                    <a:p>
                      <a:r>
                        <a:rPr lang="en-US" sz="600" kern="1200" dirty="0">
                          <a:solidFill>
                            <a:schemeClr val="dk1"/>
                          </a:solidFill>
                          <a:effectLst/>
                          <a:latin typeface="Calibri" panose="020F0502020204030204" pitchFamily="34" charset="0"/>
                          <a:ea typeface="+mn-ea"/>
                          <a:cs typeface="Calibri" panose="020F0502020204030204" pitchFamily="34" charset="0"/>
                        </a:rPr>
                        <a:t>Book extracurricular PE trips for the children so they can engage with different sports and elements of competition between different schools.</a:t>
                      </a:r>
                      <a:endParaRPr lang="en-GB" sz="600" kern="1200" dirty="0">
                        <a:solidFill>
                          <a:schemeClr val="dk1"/>
                        </a:solidFill>
                        <a:effectLst/>
                        <a:latin typeface="Calibri" panose="020F0502020204030204" pitchFamily="34" charset="0"/>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Children enjoy these events and it allows them to access activities that they may not have got to otherwise. It also allows them to access some level of competition between other schools.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24000"/>
                        </a:lnSpc>
                      </a:pPr>
                      <a:r>
                        <a:rPr lang="en-US" sz="600" i="1" dirty="0">
                          <a:latin typeface="Calibri" panose="020F0502020204030204" pitchFamily="34" charset="0"/>
                          <a:cs typeface="Calibri" panose="020F0502020204030204" pitchFamily="34" charset="0"/>
                        </a:rPr>
                        <a:t>5. Increasing participation in competitive sport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Pupil feedback from returning from their trips.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50298"/>
                  </a:ext>
                </a:extLst>
              </a:tr>
              <a:tr h="621253">
                <a:tc>
                  <a:txBody>
                    <a:bodyPr/>
                    <a:lstStyle/>
                    <a:p>
                      <a:r>
                        <a:rPr lang="en-US" sz="600" kern="1200" dirty="0">
                          <a:solidFill>
                            <a:schemeClr val="dk1"/>
                          </a:solidFill>
                          <a:effectLst/>
                          <a:latin typeface="Calibri" panose="020F0502020204030204" pitchFamily="34" charset="0"/>
                          <a:ea typeface="+mn-ea"/>
                          <a:cs typeface="Calibri" panose="020F0502020204030204" pitchFamily="34" charset="0"/>
                        </a:rPr>
                        <a:t>Invest in equipment for the children to use during OPAL to encourage them to be active for their 60 minutes.</a:t>
                      </a:r>
                      <a:endParaRPr lang="en-GB" sz="6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Children are meeting their 60 active minutes a day by becoming more active in their lunch time. PE equipment and a variety of sports are offered during lunch time.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24000"/>
                        </a:lnSpc>
                      </a:pPr>
                      <a:r>
                        <a:rPr lang="en-US" sz="6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600" i="1" dirty="0">
                          <a:latin typeface="Calibri" panose="020F0502020204030204" pitchFamily="34" charset="0"/>
                          <a:cs typeface="Calibri" panose="020F0502020204030204" pitchFamily="34" charset="0"/>
                        </a:rPr>
                        <a:t>3. Raising the profile of PE and sport across the school, to support whole school improvement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Pupil feedback in OPAL pupil voices and in OPAL assemblies. Children often cite their favourite part of lunchtime is how much sport equipment they can now access.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788787"/>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1657057"/>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Please aim to use this as a live working document through the year.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Keep returning to this to evidence adaptations and progress made through the PESSPA opportunities you provide.</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There is no set number of objectives you must have.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Make as many or as few as you see fit that will support your aims for the year ahead.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 </a:t>
            </a:r>
          </a:p>
          <a:p>
            <a:pPr>
              <a:lnSpc>
                <a:spcPct val="124000"/>
              </a:lnSpc>
            </a:pPr>
            <a:endParaRPr lang="en-US" sz="500" dirty="0">
              <a:latin typeface="Calibri" panose="020F0502020204030204" pitchFamily="34" charset="0"/>
              <a:cs typeface="Calibri" panose="020F0502020204030204" pitchFamily="34" charset="0"/>
            </a:endParaRP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30493561"/>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To build on our active lunchtimes using OPAL to ensure all our children are reaching their 60 active minutes.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Ensure sports equipment is out for the children to use every lunchtime.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Use of sports coaches at lunchtimes to teach the children different sports they could play outside of the curriculum.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Lunch staff are working with the OPAL framework to help children be as active as possible.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All children becoming more active at lunchtime and reaching their active 60 minutes throughout the school day.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 verbal feedback through OPAL assemblies. Notes are taken of our OPAL assemblies to keep a track of them.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Observations – Obverse the children at lunchtime to see how many are being active and to see which groups need targeting.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 are visibly more active at lunchtimes. We have seen them taking part in a wider range of self led sports using the PE equipment and also accessing the PE coaches at lunchtimes to learn different games.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The PE equipment being out and the children using it are sustainable. The children understand that they need to respect thew equipment and that they must get it out/put it away.</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Although use of the coach is unsustainable, the children have now learnt a variety of games which they can use. The older children invite the younger children into their games which means they are passing the games along which does create sustainability.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OPAL feedback during assemblies – children feedback during their OPAL assemblies and they speak highly of their sports.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Observations – can be seen moving more during their lunchtimes by lunch time staff.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OPAL pupil voice – children are mostly saying there are accessing the PE equipment at lunchtimes.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£960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2581104997"/>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Provide our children with a range of PE experiences to build their confidence and interest in sports.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Variety of sports trips offered to all year groups. Use the PE premium funding to pay for these so that they are free and all children can access.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Include high profile sports events in school, such as sports day, so children can see competitive sports as well.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Use of sports coaches at lunchtime to build their interest in other non-curriculum sports.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Children actively trying different sports outside of school based on their exposure to them in school.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Children's confidence being built so that they are more resilient in PE and keen to try new sports.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 voice about their PE experiences over the year.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Focus on any new sports they have started based on these experiences.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 are eager and excited to take part in the different range of PE experiences. There is a high uptake on the PE trips and children are visibly excited for high profile sports events in schools (such as sports day).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High profile sports events in schools are sustainable and will continue in school.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Currently we cover the cost of the trips to different events in schools but, without funding, we may have to ask for parental contributions for future trips to cover the cost of the coach.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Observations – children can be seen to be visibly enjoying the trips/sports days while on them and speak highly of them afterwards. They work hard while taking part and try their best.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£850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extLst>
              <p:ext uri="{D42A27DB-BD31-4B8C-83A1-F6EECF244321}">
                <p14:modId xmlns:p14="http://schemas.microsoft.com/office/powerpoint/2010/main" val="1949493070"/>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Check PE equipment against the curriculum to ensure that all the equipment is there for staff to use.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Do a stock check against the curriculum to see which bits of equipment we do not have.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Order these so that they are readily available for staff to use.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Ensure all other equipment is safe and ready to use (balls pumped, etc).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Children being offered high quality PE lessons and accessing the right equipment for each session.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dirty="0">
                          <a:latin typeface="Calibri" panose="020F0502020204030204" pitchFamily="34" charset="0"/>
                          <a:cs typeface="Calibri" panose="020F0502020204030204" pitchFamily="34" charset="0"/>
                        </a:rPr>
                        <a:t>Pupil voice – children speaking highly of their PE lessons. </a:t>
                      </a:r>
                    </a:p>
                    <a:p>
                      <a:r>
                        <a:rPr lang="en-US" sz="600" dirty="0">
                          <a:latin typeface="Calibri" panose="020F0502020204030204" pitchFamily="34" charset="0"/>
                          <a:cs typeface="Calibri" panose="020F0502020204030204" pitchFamily="34" charset="0"/>
                        </a:rPr>
                        <a:t>PE shed – PE equipment is visibly ready to access. </a:t>
                      </a:r>
                      <a:endParaRPr lang="en-GB"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All staff are able to access the correct PE equipment during their lessons which allows them to provide the best possible PE lessons to the children.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 </a:t>
                      </a:r>
                      <a:r>
                        <a:rPr lang="en-US" sz="600" dirty="0">
                          <a:solidFill>
                            <a:schemeClr val="tx1"/>
                          </a:solidFill>
                          <a:latin typeface="Calibri" panose="020F0502020204030204" pitchFamily="34" charset="0"/>
                          <a:cs typeface="Calibri" panose="020F0502020204030204" pitchFamily="34" charset="0"/>
                        </a:rPr>
                        <a:t>Yes – PE equipment has been stored safely away for staff to use. Staff know how to store it away correctly. Staff have also all been given ball pumps so they can check the equipment is ready to use before the sessions. </a:t>
                      </a:r>
                      <a:endParaRPr lang="en-US" sz="7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feedback – staff know where the equipment is and are able to access everything ahead of their PE lessons. </a:t>
                      </a:r>
                      <a:endParaRPr lang="en-US" sz="5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£4325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ED6551E9C11B45A438F9BAB9710CD2" ma:contentTypeVersion="13" ma:contentTypeDescription="Create a new document." ma:contentTypeScope="" ma:versionID="6d4f7fae147bb656402a7aeee274b78b">
  <xsd:schema xmlns:xsd="http://www.w3.org/2001/XMLSchema" xmlns:xs="http://www.w3.org/2001/XMLSchema" xmlns:p="http://schemas.microsoft.com/office/2006/metadata/properties" xmlns:ns2="90b9143c-19e7-4abb-9a83-f6cbca5853d0" xmlns:ns3="ae383913-76fd-4197-b1f5-e7d3fe7f0d1d" targetNamespace="http://schemas.microsoft.com/office/2006/metadata/properties" ma:root="true" ma:fieldsID="61793780afcd86446ebe916ddbafef0e" ns2:_="" ns3:_="">
    <xsd:import namespace="90b9143c-19e7-4abb-9a83-f6cbca5853d0"/>
    <xsd:import namespace="ae383913-76fd-4197-b1f5-e7d3fe7f0d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9143c-19e7-4abb-9a83-f6cbca585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76d7867-b617-411e-9d36-ade264b17bc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383913-76fd-4197-b1f5-e7d3fe7f0d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d71d034-8172-4317-a1af-e3a68d600986}" ma:internalName="TaxCatchAll" ma:showField="CatchAllData" ma:web="ae383913-76fd-4197-b1f5-e7d3fe7f0d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e383913-76fd-4197-b1f5-e7d3fe7f0d1d" xsi:nil="true"/>
    <lcf76f155ced4ddcb4097134ff3c332f xmlns="90b9143c-19e7-4abb-9a83-f6cbca5853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197B44-E9FE-44E1-9192-B4785383FE11}"/>
</file>

<file path=customXml/itemProps2.xml><?xml version="1.0" encoding="utf-8"?>
<ds:datastoreItem xmlns:ds="http://schemas.openxmlformats.org/officeDocument/2006/customXml" ds:itemID="{3B826238-0C00-4C3F-A5A0-40877E716F9D}"/>
</file>

<file path=customXml/itemProps3.xml><?xml version="1.0" encoding="utf-8"?>
<ds:datastoreItem xmlns:ds="http://schemas.openxmlformats.org/officeDocument/2006/customXml" ds:itemID="{52156347-EE58-49AA-AAC0-E00F3B3F6805}"/>
</file>

<file path=docProps/app.xml><?xml version="1.0" encoding="utf-8"?>
<Properties xmlns="http://schemas.openxmlformats.org/officeDocument/2006/extended-properties" xmlns:vt="http://schemas.openxmlformats.org/officeDocument/2006/docPropsVTypes">
  <Template>Office Theme</Template>
  <TotalTime>194</TotalTime>
  <Words>2858</Words>
  <Application>Microsoft Office PowerPoint</Application>
  <PresentationFormat>Custom</PresentationFormat>
  <Paragraphs>307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Rock</dc:creator>
  <cp:lastModifiedBy>SSmedley</cp:lastModifiedBy>
  <cp:revision>15</cp:revision>
  <dcterms:created xsi:type="dcterms:W3CDTF">2025-10-08T18:09:30Z</dcterms:created>
  <dcterms:modified xsi:type="dcterms:W3CDTF">2026-07-16T10:27:42Z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0x0101001DED6551E9C11B45A438F9BAB9710CD2</vt:lpwstr>
  </property>
</Properties>
</file>